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mp4" ContentType="video/mp4"/>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entation.xml" ContentType="application/vnd.openxmlformats-officedocument.presentationml.presentation.main+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79" r:id="rId2"/>
    <p:sldId id="312" r:id="rId3"/>
    <p:sldId id="301" r:id="rId4"/>
    <p:sldId id="302" r:id="rId5"/>
    <p:sldId id="303" r:id="rId6"/>
    <p:sldId id="306" r:id="rId7"/>
    <p:sldId id="308" r:id="rId8"/>
    <p:sldId id="309" r:id="rId9"/>
    <p:sldId id="310" r:id="rId10"/>
    <p:sldId id="313" r:id="rId11"/>
    <p:sldId id="300"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1368"/>
    <p:restoredTop sz="93946"/>
  </p:normalViewPr>
  <p:slideViewPr>
    <p:cSldViewPr snapToObjects="1">
      <p:cViewPr varScale="1">
        <p:scale>
          <a:sx n="120" d="100"/>
          <a:sy n="120" d="100"/>
        </p:scale>
        <p:origin x="936" y="19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18" Type="http://schemas.openxmlformats.org/officeDocument/2006/relationships/customXml" Target="../customXml/item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ustomXml" Target="../customXml/item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customXml" Target="../customXml/item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A1BEAD3F-94E5-884B-A1D9-ACF47896BA9C}" type="datetimeFigureOut">
              <a:rPr lang="en-US" smtClean="0"/>
              <a:pPr/>
              <a:t>5/27/22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135A87-BFAC-8C41-94A7-FFAC5727DFA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1BEAD3F-94E5-884B-A1D9-ACF47896BA9C}" type="datetimeFigureOut">
              <a:rPr lang="en-US" smtClean="0"/>
              <a:pPr/>
              <a:t>5/27/22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135A87-BFAC-8C41-94A7-FFAC5727DFA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1BEAD3F-94E5-884B-A1D9-ACF47896BA9C}" type="datetimeFigureOut">
              <a:rPr lang="en-US" smtClean="0"/>
              <a:pPr/>
              <a:t>5/27/22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135A87-BFAC-8C41-94A7-FFAC5727DFA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1BEAD3F-94E5-884B-A1D9-ACF47896BA9C}" type="datetimeFigureOut">
              <a:rPr lang="en-US" smtClean="0"/>
              <a:pPr/>
              <a:t>5/27/22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135A87-BFAC-8C41-94A7-FFAC5727DFA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1BEAD3F-94E5-884B-A1D9-ACF47896BA9C}" type="datetimeFigureOut">
              <a:rPr lang="en-US" smtClean="0"/>
              <a:pPr/>
              <a:t>5/27/22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135A87-BFAC-8C41-94A7-FFAC5727DFA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A1BEAD3F-94E5-884B-A1D9-ACF47896BA9C}" type="datetimeFigureOut">
              <a:rPr lang="en-US" smtClean="0"/>
              <a:pPr/>
              <a:t>5/27/22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4135A87-BFAC-8C41-94A7-FFAC5727DFA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1BEAD3F-94E5-884B-A1D9-ACF47896BA9C}" type="datetimeFigureOut">
              <a:rPr lang="en-US" smtClean="0"/>
              <a:pPr/>
              <a:t>5/27/22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4135A87-BFAC-8C41-94A7-FFAC5727DFA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1BEAD3F-94E5-884B-A1D9-ACF47896BA9C}" type="datetimeFigureOut">
              <a:rPr lang="en-US" smtClean="0"/>
              <a:pPr/>
              <a:t>5/27/22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4135A87-BFAC-8C41-94A7-FFAC5727DFA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1BEAD3F-94E5-884B-A1D9-ACF47896BA9C}" type="datetimeFigureOut">
              <a:rPr lang="en-US" smtClean="0"/>
              <a:pPr/>
              <a:t>5/27/22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4135A87-BFAC-8C41-94A7-FFAC5727DFA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1BEAD3F-94E5-884B-A1D9-ACF47896BA9C}" type="datetimeFigureOut">
              <a:rPr lang="en-US" smtClean="0"/>
              <a:pPr/>
              <a:t>5/27/22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4135A87-BFAC-8C41-94A7-FFAC5727DFA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1BEAD3F-94E5-884B-A1D9-ACF47896BA9C}" type="datetimeFigureOut">
              <a:rPr lang="en-US" smtClean="0"/>
              <a:pPr/>
              <a:t>5/27/22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4135A87-BFAC-8C41-94A7-FFAC5727DFA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1BEAD3F-94E5-884B-A1D9-ACF47896BA9C}" type="datetimeFigureOut">
              <a:rPr lang="en-US" smtClean="0"/>
              <a:pPr/>
              <a:t>5/27/22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4135A87-BFAC-8C41-94A7-FFAC5727DFA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228600" y="304800"/>
            <a:ext cx="8686800" cy="1470025"/>
          </a:xfrm>
        </p:spPr>
        <p:txBody>
          <a:bodyPr>
            <a:noAutofit/>
          </a:bodyPr>
          <a:lstStyle/>
          <a:p>
            <a:pPr>
              <a:lnSpc>
                <a:spcPts val="6000"/>
              </a:lnSpc>
            </a:pPr>
            <a:r>
              <a:rPr lang="en-US" sz="6000" b="1" dirty="0">
                <a:solidFill>
                  <a:schemeClr val="bg1">
                    <a:lumMod val="85000"/>
                  </a:schemeClr>
                </a:solidFill>
                <a:effectLst>
                  <a:outerShdw blurRad="50800" dist="38100" dir="2700000" algn="tl" rotWithShape="0">
                    <a:srgbClr val="000000">
                      <a:alpha val="43000"/>
                    </a:srgbClr>
                  </a:outerShdw>
                </a:effectLst>
              </a:rPr>
              <a:t>Following Jesus…</a:t>
            </a:r>
          </a:p>
        </p:txBody>
      </p:sp>
      <p:pic>
        <p:nvPicPr>
          <p:cNvPr id="4" name="Picture 3" descr="Dismas-on-Cross.png"/>
          <p:cNvPicPr>
            <a:picLocks noChangeAspect="1"/>
          </p:cNvPicPr>
          <p:nvPr/>
        </p:nvPicPr>
        <p:blipFill>
          <a:blip r:embed="rId2"/>
          <a:stretch>
            <a:fillRect/>
          </a:stretch>
        </p:blipFill>
        <p:spPr>
          <a:xfrm>
            <a:off x="2857500" y="2133600"/>
            <a:ext cx="3429000" cy="4473575"/>
          </a:xfrm>
          <a:prstGeom prst="rect">
            <a:avLst/>
          </a:prstGeom>
        </p:spPr>
      </p:pic>
    </p:spTree>
    <p:extLst>
      <p:ext uri="{BB962C8B-B14F-4D97-AF65-F5344CB8AC3E}">
        <p14:creationId xmlns:p14="http://schemas.microsoft.com/office/powerpoint/2010/main" val="19145449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682F115-93C8-79C2-7042-C5CAE86460EE}"/>
              </a:ext>
            </a:extLst>
          </p:cNvPr>
          <p:cNvSpPr>
            <a:spLocks noGrp="1"/>
          </p:cNvSpPr>
          <p:nvPr>
            <p:ph type="ctrTitle"/>
          </p:nvPr>
        </p:nvSpPr>
        <p:spPr/>
        <p:txBody>
          <a:bodyPr/>
          <a:lstStyle/>
          <a:p>
            <a:endParaRPr lang="en-US"/>
          </a:p>
        </p:txBody>
      </p:sp>
      <p:pic>
        <p:nvPicPr>
          <p:cNvPr id="5" name="Albus Dumbledore   Trust me..mp4" descr="Albus Dumbledore   Trust me..mp4">
            <a:hlinkClick r:id="" action="ppaction://media"/>
            <a:extLst>
              <a:ext uri="{FF2B5EF4-FFF2-40B4-BE49-F238E27FC236}">
                <a16:creationId xmlns:a16="http://schemas.microsoft.com/office/drawing/2014/main" id="{1B7CA9BF-F217-FA22-45E2-3B14D17EDFE3}"/>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1772" y="838199"/>
            <a:ext cx="9142228" cy="5150551"/>
          </a:xfrm>
          <a:prstGeom prst="rect">
            <a:avLst/>
          </a:prstGeom>
        </p:spPr>
      </p:pic>
    </p:spTree>
    <p:extLst>
      <p:ext uri="{BB962C8B-B14F-4D97-AF65-F5344CB8AC3E}">
        <p14:creationId xmlns:p14="http://schemas.microsoft.com/office/powerpoint/2010/main" val="7711538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12989"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228600" y="304800"/>
            <a:ext cx="8686800" cy="1470025"/>
          </a:xfrm>
        </p:spPr>
        <p:txBody>
          <a:bodyPr>
            <a:noAutofit/>
          </a:bodyPr>
          <a:lstStyle/>
          <a:p>
            <a:pPr>
              <a:lnSpc>
                <a:spcPts val="6000"/>
              </a:lnSpc>
            </a:pPr>
            <a:r>
              <a:rPr lang="en-US" sz="6000" b="1" dirty="0">
                <a:solidFill>
                  <a:schemeClr val="bg1">
                    <a:lumMod val="85000"/>
                  </a:schemeClr>
                </a:solidFill>
                <a:effectLst>
                  <a:outerShdw blurRad="50800" dist="38100" dir="2700000" algn="tl" rotWithShape="0">
                    <a:srgbClr val="000000">
                      <a:alpha val="43000"/>
                    </a:srgbClr>
                  </a:outerShdw>
                </a:effectLst>
              </a:rPr>
              <a:t>Following Jesus…</a:t>
            </a:r>
          </a:p>
        </p:txBody>
      </p:sp>
      <p:pic>
        <p:nvPicPr>
          <p:cNvPr id="4" name="Picture 3" descr="Dismas-on-Cross.png"/>
          <p:cNvPicPr>
            <a:picLocks noChangeAspect="1"/>
          </p:cNvPicPr>
          <p:nvPr/>
        </p:nvPicPr>
        <p:blipFill>
          <a:blip r:embed="rId2"/>
          <a:stretch>
            <a:fillRect/>
          </a:stretch>
        </p:blipFill>
        <p:spPr>
          <a:xfrm>
            <a:off x="2857500" y="2133600"/>
            <a:ext cx="3429000" cy="4473575"/>
          </a:xfrm>
          <a:prstGeom prst="rect">
            <a:avLst/>
          </a:prstGeom>
        </p:spPr>
      </p:pic>
    </p:spTree>
    <p:extLst>
      <p:ext uri="{BB962C8B-B14F-4D97-AF65-F5344CB8AC3E}">
        <p14:creationId xmlns:p14="http://schemas.microsoft.com/office/powerpoint/2010/main" val="2544262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itle 1"/>
          <p:cNvSpPr>
            <a:spLocks noGrp="1"/>
          </p:cNvSpPr>
          <p:nvPr>
            <p:ph type="ctrTitle"/>
          </p:nvPr>
        </p:nvSpPr>
        <p:spPr>
          <a:xfrm>
            <a:off x="381000" y="152400"/>
            <a:ext cx="8305800" cy="6477000"/>
          </a:xfrm>
        </p:spPr>
        <p:txBody>
          <a:bodyPr>
            <a:noAutofit/>
          </a:bodyPr>
          <a:lstStyle/>
          <a:p>
            <a:pPr algn="l"/>
            <a:r>
              <a:rPr lang="en-US" sz="4000" b="1" dirty="0">
                <a:solidFill>
                  <a:srgbClr val="FFFF00"/>
                </a:solidFill>
              </a:rPr>
              <a:t>G.K. </a:t>
            </a:r>
            <a:r>
              <a:rPr lang="en-US" sz="4000" b="1" dirty="0" err="1">
                <a:solidFill>
                  <a:srgbClr val="FFFF00"/>
                </a:solidFill>
              </a:rPr>
              <a:t>Chesteron</a:t>
            </a:r>
            <a:br>
              <a:rPr lang="en-US" sz="3600" b="1" dirty="0">
                <a:solidFill>
                  <a:schemeClr val="bg1"/>
                </a:solidFill>
              </a:rPr>
            </a:br>
            <a:r>
              <a:rPr lang="en-US" sz="3600" b="1" dirty="0">
                <a:solidFill>
                  <a:schemeClr val="bg1"/>
                </a:solidFill>
              </a:rPr>
              <a:t>“If you meet the Jesus of the Gospels, you must redefine what love is, or you won’t be able to stand Him.”</a:t>
            </a:r>
            <a:br>
              <a:rPr lang="en-US" sz="3600" b="1" dirty="0">
                <a:solidFill>
                  <a:schemeClr val="bg1"/>
                </a:solidFill>
              </a:rPr>
            </a:br>
            <a:endParaRPr lang="en-US" sz="3600" b="1" dirty="0">
              <a:solidFill>
                <a:schemeClr val="bg1"/>
              </a:solidFill>
            </a:endParaRPr>
          </a:p>
        </p:txBody>
      </p:sp>
    </p:spTree>
    <p:extLst>
      <p:ext uri="{BB962C8B-B14F-4D97-AF65-F5344CB8AC3E}">
        <p14:creationId xmlns:p14="http://schemas.microsoft.com/office/powerpoint/2010/main" val="3400509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itle 1"/>
          <p:cNvSpPr>
            <a:spLocks noGrp="1"/>
          </p:cNvSpPr>
          <p:nvPr>
            <p:ph type="ctrTitle"/>
          </p:nvPr>
        </p:nvSpPr>
        <p:spPr>
          <a:xfrm>
            <a:off x="381000" y="152400"/>
            <a:ext cx="8305800" cy="6477000"/>
          </a:xfrm>
        </p:spPr>
        <p:txBody>
          <a:bodyPr>
            <a:noAutofit/>
          </a:bodyPr>
          <a:lstStyle/>
          <a:p>
            <a:pPr algn="l"/>
            <a:r>
              <a:rPr lang="en-US" sz="4000" b="1" dirty="0">
                <a:solidFill>
                  <a:srgbClr val="FFFF00"/>
                </a:solidFill>
              </a:rPr>
              <a:t>The Raising of Lazarus</a:t>
            </a:r>
            <a:br>
              <a:rPr lang="en-US" sz="3600" b="1" dirty="0">
                <a:solidFill>
                  <a:schemeClr val="bg1"/>
                </a:solidFill>
              </a:rPr>
            </a:br>
            <a:r>
              <a:rPr lang="en-US" sz="3600" dirty="0">
                <a:solidFill>
                  <a:srgbClr val="FFFFFF"/>
                </a:solidFill>
              </a:rPr>
              <a:t>What are the mysteries embedded in this story we’re trying to solve? </a:t>
            </a:r>
            <a:br>
              <a:rPr lang="en-US" sz="3600" b="1" dirty="0">
                <a:solidFill>
                  <a:srgbClr val="FFFFFF"/>
                </a:solidFill>
              </a:rPr>
            </a:br>
            <a:endParaRPr lang="en-US" sz="3600" b="1" dirty="0">
              <a:solidFill>
                <a:srgbClr val="FFFFFF"/>
              </a:solidFill>
            </a:endParaRPr>
          </a:p>
        </p:txBody>
      </p:sp>
    </p:spTree>
    <p:extLst>
      <p:ext uri="{BB962C8B-B14F-4D97-AF65-F5344CB8AC3E}">
        <p14:creationId xmlns:p14="http://schemas.microsoft.com/office/powerpoint/2010/main" val="8974786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itle 1"/>
          <p:cNvSpPr>
            <a:spLocks noGrp="1"/>
          </p:cNvSpPr>
          <p:nvPr>
            <p:ph type="ctrTitle"/>
          </p:nvPr>
        </p:nvSpPr>
        <p:spPr>
          <a:xfrm>
            <a:off x="381000" y="152400"/>
            <a:ext cx="8305800" cy="6477000"/>
          </a:xfrm>
        </p:spPr>
        <p:txBody>
          <a:bodyPr>
            <a:noAutofit/>
          </a:bodyPr>
          <a:lstStyle/>
          <a:p>
            <a:pPr algn="l"/>
            <a:r>
              <a:rPr lang="en-US" sz="4000" b="1" dirty="0">
                <a:solidFill>
                  <a:srgbClr val="FFFF00"/>
                </a:solidFill>
              </a:rPr>
              <a:t>The Raising of Lazarus</a:t>
            </a:r>
            <a:br>
              <a:rPr lang="en-US" sz="3600" b="1" dirty="0">
                <a:solidFill>
                  <a:schemeClr val="bg1"/>
                </a:solidFill>
              </a:rPr>
            </a:br>
            <a:r>
              <a:rPr lang="en-US" sz="3600" dirty="0">
                <a:solidFill>
                  <a:srgbClr val="FFFFFF"/>
                </a:solidFill>
              </a:rPr>
              <a:t>What can you infer about Martha and Mary’s trust level, both before and after Lazarus got sick and died?</a:t>
            </a:r>
            <a:br>
              <a:rPr lang="en-US" sz="3600" dirty="0">
                <a:solidFill>
                  <a:srgbClr val="FFFFFF"/>
                </a:solidFill>
              </a:rPr>
            </a:br>
            <a:br>
              <a:rPr lang="en-US" sz="3600" dirty="0">
                <a:solidFill>
                  <a:srgbClr val="FFFFFF"/>
                </a:solidFill>
              </a:rPr>
            </a:br>
            <a:r>
              <a:rPr lang="en-US" sz="3600" dirty="0">
                <a:solidFill>
                  <a:srgbClr val="FFFFFF"/>
                </a:solidFill>
              </a:rPr>
              <a:t>What is the nature of their trust—what is it built on?</a:t>
            </a:r>
            <a:br>
              <a:rPr lang="en-US" sz="3600" b="1" dirty="0">
                <a:solidFill>
                  <a:srgbClr val="FFFFFF"/>
                </a:solidFill>
              </a:rPr>
            </a:br>
            <a:endParaRPr lang="en-US" sz="3600" b="1" dirty="0">
              <a:solidFill>
                <a:srgbClr val="FFFFFF"/>
              </a:solidFill>
            </a:endParaRPr>
          </a:p>
        </p:txBody>
      </p:sp>
    </p:spTree>
    <p:extLst>
      <p:ext uri="{BB962C8B-B14F-4D97-AF65-F5344CB8AC3E}">
        <p14:creationId xmlns:p14="http://schemas.microsoft.com/office/powerpoint/2010/main" val="8974786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itle 1"/>
          <p:cNvSpPr>
            <a:spLocks noGrp="1"/>
          </p:cNvSpPr>
          <p:nvPr>
            <p:ph type="ctrTitle"/>
          </p:nvPr>
        </p:nvSpPr>
        <p:spPr>
          <a:xfrm>
            <a:off x="381000" y="152400"/>
            <a:ext cx="8305800" cy="6477000"/>
          </a:xfrm>
        </p:spPr>
        <p:txBody>
          <a:bodyPr>
            <a:noAutofit/>
          </a:bodyPr>
          <a:lstStyle/>
          <a:p>
            <a:pPr algn="l"/>
            <a:r>
              <a:rPr lang="en-US" sz="4000" b="1" dirty="0">
                <a:solidFill>
                  <a:srgbClr val="FFFF00"/>
                </a:solidFill>
              </a:rPr>
              <a:t>The Raising of Lazarus</a:t>
            </a:r>
            <a:br>
              <a:rPr lang="en-US" sz="3600" b="1" dirty="0">
                <a:solidFill>
                  <a:schemeClr val="bg1"/>
                </a:solidFill>
              </a:rPr>
            </a:br>
            <a:r>
              <a:rPr lang="en-US" sz="3600" dirty="0">
                <a:solidFill>
                  <a:srgbClr val="FFFFFF"/>
                </a:solidFill>
              </a:rPr>
              <a:t>What is Jesus’ attitude toward death, and life? What does, “I am the resurrection” really mean? </a:t>
            </a:r>
            <a:br>
              <a:rPr lang="en-US" sz="3600" b="1" dirty="0">
                <a:solidFill>
                  <a:srgbClr val="FFFFFF"/>
                </a:solidFill>
              </a:rPr>
            </a:br>
            <a:endParaRPr lang="en-US" sz="3600" b="1" dirty="0">
              <a:solidFill>
                <a:srgbClr val="FFFFFF"/>
              </a:solidFill>
            </a:endParaRPr>
          </a:p>
        </p:txBody>
      </p:sp>
    </p:spTree>
    <p:extLst>
      <p:ext uri="{BB962C8B-B14F-4D97-AF65-F5344CB8AC3E}">
        <p14:creationId xmlns:p14="http://schemas.microsoft.com/office/powerpoint/2010/main" val="8974786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itle 1"/>
          <p:cNvSpPr>
            <a:spLocks noGrp="1"/>
          </p:cNvSpPr>
          <p:nvPr>
            <p:ph type="ctrTitle"/>
          </p:nvPr>
        </p:nvSpPr>
        <p:spPr>
          <a:xfrm>
            <a:off x="381000" y="152400"/>
            <a:ext cx="8305800" cy="6477000"/>
          </a:xfrm>
        </p:spPr>
        <p:txBody>
          <a:bodyPr>
            <a:noAutofit/>
          </a:bodyPr>
          <a:lstStyle/>
          <a:p>
            <a:pPr algn="l"/>
            <a:r>
              <a:rPr lang="en-US" sz="4000" b="1" dirty="0">
                <a:solidFill>
                  <a:srgbClr val="FFFF00"/>
                </a:solidFill>
              </a:rPr>
              <a:t>The Raising of Lazarus</a:t>
            </a:r>
            <a:br>
              <a:rPr lang="en-US" sz="3600" b="1" dirty="0">
                <a:solidFill>
                  <a:schemeClr val="bg1"/>
                </a:solidFill>
              </a:rPr>
            </a:br>
            <a:r>
              <a:rPr lang="en-US" sz="3600" dirty="0">
                <a:solidFill>
                  <a:srgbClr val="FFFFFF"/>
                </a:solidFill>
              </a:rPr>
              <a:t>What do you notice about the way people react to Jesus in this story? </a:t>
            </a:r>
            <a:br>
              <a:rPr lang="en-US" sz="3600" b="1" dirty="0">
                <a:solidFill>
                  <a:schemeClr val="bg1"/>
                </a:solidFill>
              </a:rPr>
            </a:br>
            <a:endParaRPr lang="en-US" sz="3600" b="1" dirty="0">
              <a:solidFill>
                <a:schemeClr val="bg1"/>
              </a:solidFill>
            </a:endParaRPr>
          </a:p>
        </p:txBody>
      </p:sp>
    </p:spTree>
    <p:extLst>
      <p:ext uri="{BB962C8B-B14F-4D97-AF65-F5344CB8AC3E}">
        <p14:creationId xmlns:p14="http://schemas.microsoft.com/office/powerpoint/2010/main" val="8974786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itle 1"/>
          <p:cNvSpPr>
            <a:spLocks noGrp="1"/>
          </p:cNvSpPr>
          <p:nvPr>
            <p:ph type="ctrTitle"/>
          </p:nvPr>
        </p:nvSpPr>
        <p:spPr>
          <a:xfrm>
            <a:off x="381000" y="152400"/>
            <a:ext cx="8305800" cy="6477000"/>
          </a:xfrm>
        </p:spPr>
        <p:txBody>
          <a:bodyPr>
            <a:noAutofit/>
          </a:bodyPr>
          <a:lstStyle/>
          <a:p>
            <a:pPr algn="l"/>
            <a:r>
              <a:rPr lang="en-US" sz="4000" b="1" dirty="0">
                <a:solidFill>
                  <a:srgbClr val="FFFF00"/>
                </a:solidFill>
              </a:rPr>
              <a:t>The Raising of Lazarus</a:t>
            </a:r>
            <a:br>
              <a:rPr lang="en-US" sz="3600" b="1" dirty="0">
                <a:solidFill>
                  <a:schemeClr val="bg1"/>
                </a:solidFill>
              </a:rPr>
            </a:br>
            <a:r>
              <a:rPr lang="en-US" sz="3600" dirty="0">
                <a:solidFill>
                  <a:srgbClr val="FFFFFF"/>
                </a:solidFill>
              </a:rPr>
              <a:t>What do you notice about the way Jesus responds to the people around Him? </a:t>
            </a:r>
            <a:br>
              <a:rPr lang="en-US" sz="3600" b="1" dirty="0">
                <a:solidFill>
                  <a:srgbClr val="FFFFFF"/>
                </a:solidFill>
              </a:rPr>
            </a:br>
            <a:endParaRPr lang="en-US" sz="3600" b="1" dirty="0">
              <a:solidFill>
                <a:srgbClr val="FFFFFF"/>
              </a:solidFill>
            </a:endParaRPr>
          </a:p>
        </p:txBody>
      </p:sp>
    </p:spTree>
    <p:extLst>
      <p:ext uri="{BB962C8B-B14F-4D97-AF65-F5344CB8AC3E}">
        <p14:creationId xmlns:p14="http://schemas.microsoft.com/office/powerpoint/2010/main" val="8974786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itle 1"/>
          <p:cNvSpPr>
            <a:spLocks noGrp="1"/>
          </p:cNvSpPr>
          <p:nvPr>
            <p:ph type="ctrTitle"/>
          </p:nvPr>
        </p:nvSpPr>
        <p:spPr>
          <a:xfrm>
            <a:off x="381000" y="152400"/>
            <a:ext cx="8305800" cy="6477000"/>
          </a:xfrm>
        </p:spPr>
        <p:txBody>
          <a:bodyPr>
            <a:noAutofit/>
          </a:bodyPr>
          <a:lstStyle/>
          <a:p>
            <a:pPr algn="l"/>
            <a:r>
              <a:rPr lang="en-US" sz="4000" b="1" dirty="0">
                <a:solidFill>
                  <a:srgbClr val="FFFF00"/>
                </a:solidFill>
              </a:rPr>
              <a:t>The Raising of Lazarus</a:t>
            </a:r>
            <a:br>
              <a:rPr lang="en-US" sz="3600" b="1" dirty="0">
                <a:solidFill>
                  <a:schemeClr val="bg1"/>
                </a:solidFill>
              </a:rPr>
            </a:br>
            <a:r>
              <a:rPr lang="en-US" sz="3600" dirty="0">
                <a:solidFill>
                  <a:srgbClr val="FFFFFF"/>
                </a:solidFill>
              </a:rPr>
              <a:t>Why does Jesus pray out loud—what’s His purpose? </a:t>
            </a:r>
            <a:br>
              <a:rPr lang="en-US" sz="3600" b="1" dirty="0">
                <a:solidFill>
                  <a:schemeClr val="bg1"/>
                </a:solidFill>
              </a:rPr>
            </a:br>
            <a:endParaRPr lang="en-US" sz="3600" b="1" dirty="0">
              <a:solidFill>
                <a:schemeClr val="bg1"/>
              </a:solidFill>
            </a:endParaRPr>
          </a:p>
        </p:txBody>
      </p:sp>
    </p:spTree>
    <p:extLst>
      <p:ext uri="{BB962C8B-B14F-4D97-AF65-F5344CB8AC3E}">
        <p14:creationId xmlns:p14="http://schemas.microsoft.com/office/powerpoint/2010/main" val="8974786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itle 1"/>
          <p:cNvSpPr>
            <a:spLocks noGrp="1"/>
          </p:cNvSpPr>
          <p:nvPr>
            <p:ph type="ctrTitle"/>
          </p:nvPr>
        </p:nvSpPr>
        <p:spPr>
          <a:xfrm>
            <a:off x="381000" y="152400"/>
            <a:ext cx="8305800" cy="6477000"/>
          </a:xfrm>
        </p:spPr>
        <p:txBody>
          <a:bodyPr>
            <a:noAutofit/>
          </a:bodyPr>
          <a:lstStyle/>
          <a:p>
            <a:pPr algn="l"/>
            <a:r>
              <a:rPr lang="en-US" sz="4000" b="1" dirty="0">
                <a:solidFill>
                  <a:srgbClr val="FFFF00"/>
                </a:solidFill>
              </a:rPr>
              <a:t>The Raising of Lazarus</a:t>
            </a:r>
            <a:br>
              <a:rPr lang="en-US" sz="3600" b="1" dirty="0">
                <a:solidFill>
                  <a:schemeClr val="bg1"/>
                </a:solidFill>
              </a:rPr>
            </a:br>
            <a:r>
              <a:rPr lang="en-US" sz="3600" dirty="0">
                <a:solidFill>
                  <a:srgbClr val="FFFFFF"/>
                </a:solidFill>
              </a:rPr>
              <a:t>Lazarus had been dead four days, and the tomb smelled. Scientifically, what had to happen in Lazarus for him to walk out, then lead a normal life? </a:t>
            </a:r>
            <a:br>
              <a:rPr lang="en-US" sz="3600" b="1" dirty="0">
                <a:solidFill>
                  <a:schemeClr val="bg1"/>
                </a:solidFill>
              </a:rPr>
            </a:br>
            <a:endParaRPr lang="en-US" sz="3600" b="1" dirty="0">
              <a:solidFill>
                <a:schemeClr val="bg1"/>
              </a:solidFill>
            </a:endParaRPr>
          </a:p>
        </p:txBody>
      </p:sp>
    </p:spTree>
    <p:extLst>
      <p:ext uri="{BB962C8B-B14F-4D97-AF65-F5344CB8AC3E}">
        <p14:creationId xmlns:p14="http://schemas.microsoft.com/office/powerpoint/2010/main" val="89747860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199A39D7FADC245B1CFF2BAA721C484" ma:contentTypeVersion="16" ma:contentTypeDescription="Create a new document." ma:contentTypeScope="" ma:versionID="bb3b2000dcb860a4b7058fb0ed8b1c6d">
  <xsd:schema xmlns:xsd="http://www.w3.org/2001/XMLSchema" xmlns:xs="http://www.w3.org/2001/XMLSchema" xmlns:p="http://schemas.microsoft.com/office/2006/metadata/properties" xmlns:ns2="a93eae8d-6dd4-4175-89e0-b84b91fa0cbc" xmlns:ns3="bc5da4eb-4ec2-4191-947a-29d0c6a0ccda" targetNamespace="http://schemas.microsoft.com/office/2006/metadata/properties" ma:root="true" ma:fieldsID="75479fb653edbb03f32f5a28987fc3fa" ns2:_="" ns3:_="">
    <xsd:import namespace="a93eae8d-6dd4-4175-89e0-b84b91fa0cbc"/>
    <xsd:import namespace="bc5da4eb-4ec2-4191-947a-29d0c6a0ccd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3:SharedWithUsers" minOccurs="0"/>
                <xsd:element ref="ns3:SharedWithDetails" minOccurs="0"/>
                <xsd:element ref="ns2:MediaServiceLocation"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93eae8d-6dd4-4175-89e0-b84b91fa0cb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element name="MediaServiceLocation" ma:index="20"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3c402c1f-e8e8-4008-8e47-e35fd726dfcc"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bc5da4eb-4ec2-4191-947a-29d0c6a0ccda"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ff56a87f-2d65-48d6-96fd-24aa18cf5ba2}" ma:internalName="TaxCatchAll" ma:showField="CatchAllData" ma:web="bc5da4eb-4ec2-4191-947a-29d0c6a0ccd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bc5da4eb-4ec2-4191-947a-29d0c6a0ccda" xsi:nil="true"/>
    <lcf76f155ced4ddcb4097134ff3c332f xmlns="a93eae8d-6dd4-4175-89e0-b84b91fa0cbc">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CF5ACCFC-DA8B-4269-9A60-F61D03620E11}"/>
</file>

<file path=customXml/itemProps2.xml><?xml version="1.0" encoding="utf-8"?>
<ds:datastoreItem xmlns:ds="http://schemas.openxmlformats.org/officeDocument/2006/customXml" ds:itemID="{92C72766-67FF-49EF-849F-8B900BAD1A71}"/>
</file>

<file path=customXml/itemProps3.xml><?xml version="1.0" encoding="utf-8"?>
<ds:datastoreItem xmlns:ds="http://schemas.openxmlformats.org/officeDocument/2006/customXml" ds:itemID="{407E3BAB-9F0B-410D-B18C-F28908C84510}"/>
</file>

<file path=docProps/app.xml><?xml version="1.0" encoding="utf-8"?>
<Properties xmlns="http://schemas.openxmlformats.org/officeDocument/2006/extended-properties" xmlns:vt="http://schemas.openxmlformats.org/officeDocument/2006/docPropsVTypes">
  <TotalTime>4933</TotalTime>
  <Words>227</Words>
  <Application>Microsoft Macintosh PowerPoint</Application>
  <PresentationFormat>On-screen Show (4:3)</PresentationFormat>
  <Paragraphs>10</Paragraphs>
  <Slides>11</Slides>
  <Notes>0</Notes>
  <HiddenSlides>0</HiddenSlides>
  <MMClips>1</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11</vt:i4>
      </vt:variant>
    </vt:vector>
  </HeadingPairs>
  <TitlesOfParts>
    <vt:vector size="14" baseType="lpstr">
      <vt:lpstr>Arial</vt:lpstr>
      <vt:lpstr>Calibri</vt:lpstr>
      <vt:lpstr>Office Theme</vt:lpstr>
      <vt:lpstr>Following Jesus…</vt:lpstr>
      <vt:lpstr>G.K. Chesteron “If you meet the Jesus of the Gospels, you must redefine what love is, or you won’t be able to stand Him.” </vt:lpstr>
      <vt:lpstr>The Raising of Lazarus What are the mysteries embedded in this story we’re trying to solve?  </vt:lpstr>
      <vt:lpstr>The Raising of Lazarus What can you infer about Martha and Mary’s trust level, both before and after Lazarus got sick and died?  What is the nature of their trust—what is it built on? </vt:lpstr>
      <vt:lpstr>The Raising of Lazarus What is Jesus’ attitude toward death, and life? What does, “I am the resurrection” really mean?  </vt:lpstr>
      <vt:lpstr>The Raising of Lazarus What do you notice about the way people react to Jesus in this story?  </vt:lpstr>
      <vt:lpstr>The Raising of Lazarus What do you notice about the way Jesus responds to the people around Him?  </vt:lpstr>
      <vt:lpstr>The Raising of Lazarus Why does Jesus pray out loud—what’s His purpose?  </vt:lpstr>
      <vt:lpstr>The Raising of Lazarus Lazarus had been dead four days, and the tomb smelled. Scientifically, what had to happen in Lazarus for him to walk out, then lead a normal life?  </vt:lpstr>
      <vt:lpstr>PowerPoint Presentation</vt:lpstr>
      <vt:lpstr>Following Jesus…</vt:lpstr>
    </vt:vector>
  </TitlesOfParts>
  <Company>Group Publishing,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Rick Lawrence</dc:creator>
  <cp:lastModifiedBy>Rick Lawrence</cp:lastModifiedBy>
  <cp:revision>77</cp:revision>
  <dcterms:created xsi:type="dcterms:W3CDTF">2016-07-12T23:09:57Z</dcterms:created>
  <dcterms:modified xsi:type="dcterms:W3CDTF">2022-05-27T20:59:21Z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0x010100B199A39D7FADC245B1CFF2BAA721C484</vt:lpwstr>
  </property>
</Properties>
</file>