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embeddedFontLst>
    <p:embeddedFont>
      <p:font typeface="Bebas Neue"/>
      <p:regular r:id="rId11"/>
    </p:embeddedFont>
    <p:embeddedFont>
      <p:font typeface="Average"/>
      <p:regular r:id="rId12"/>
    </p:embeddedFont>
    <p:embeddedFont>
      <p:font typeface="Oswald"/>
      <p:regular r:id="rId13"/>
      <p:bold r:id="rId14"/>
    </p:embeddedFont>
    <p:embeddedFont>
      <p:font typeface="Open Sans"/>
      <p:regular r:id="rId15"/>
      <p:bold r:id="rId16"/>
      <p:italic r:id="rId17"/>
      <p:boldItalic r:id="rId1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9" roundtripDataSignature="AMtx7mjlG98UyBCdbk8eUTAHdhpDomSp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Oswald-regular.fntdata"/><Relationship Id="rId18" Type="http://schemas.openxmlformats.org/officeDocument/2006/relationships/font" Target="fonts/OpenSans-boldItalic.fntdata"/><Relationship Id="rId8" Type="http://schemas.openxmlformats.org/officeDocument/2006/relationships/slide" Target="slides/slide3.xml"/><Relationship Id="rId3" Type="http://schemas.openxmlformats.org/officeDocument/2006/relationships/presProps" Target="presProps.xml"/><Relationship Id="rId21" Type="http://schemas.openxmlformats.org/officeDocument/2006/relationships/customXml" Target="../customXml/item2.xml"/><Relationship Id="rId12" Type="http://schemas.openxmlformats.org/officeDocument/2006/relationships/font" Target="fonts/Average-regular.fntdata"/><Relationship Id="rId17" Type="http://schemas.openxmlformats.org/officeDocument/2006/relationships/font" Target="fonts/OpenSans-italic.fntdata"/><Relationship Id="rId7" Type="http://schemas.openxmlformats.org/officeDocument/2006/relationships/slide" Target="slides/slide2.xml"/><Relationship Id="rId2" Type="http://schemas.openxmlformats.org/officeDocument/2006/relationships/viewProps" Target="viewProps.xml"/><Relationship Id="rId16" Type="http://schemas.openxmlformats.org/officeDocument/2006/relationships/font" Target="fonts/OpenSans-bold.fntdata"/><Relationship Id="rId20" Type="http://schemas.openxmlformats.org/officeDocument/2006/relationships/customXml" Target="../customXml/item1.xml"/><Relationship Id="rId11" Type="http://schemas.openxmlformats.org/officeDocument/2006/relationships/font" Target="fonts/BebasNeue-regular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15" Type="http://schemas.openxmlformats.org/officeDocument/2006/relationships/font" Target="fonts/OpenSans-regular.fntdata"/><Relationship Id="rId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customschemas.google.com/relationships/presentationmetadata" Target="meta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font" Target="fonts/Oswald-bold.fntdata"/><Relationship Id="rId22" Type="http://schemas.openxmlformats.org/officeDocument/2006/relationships/customXml" Target="../customXml/item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9" name="Google Shape;69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0" name="Google Shape;70;p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4" name="Google Shape;7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75" name="Google Shape;75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2" name="Google Shape;82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3" name="Google Shape;83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1" name="Google Shape;91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7" name="Google Shape;97;p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8" name="Google Shape;98;p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Relationship Id="rId3" Type="http://schemas.openxmlformats.org/officeDocument/2006/relationships/image" Target="../media/image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g22eaf22f0ba_0_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5" name="Google Shape;15;g22eaf22f0ba_0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775" y="4485028"/>
            <a:ext cx="1141796" cy="39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2eaf22f0ba_0_47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g22eaf22f0ba_0_47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2eaf22f0ba_0_50"/>
          <p:cNvSpPr txBox="1"/>
          <p:nvPr>
            <p:ph type="title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0"/>
              <a:buNone/>
              <a:defRPr sz="12000">
                <a:solidFill>
                  <a:schemeClr val="accent4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/>
        </p:txBody>
      </p:sp>
      <p:sp>
        <p:nvSpPr>
          <p:cNvPr id="59" name="Google Shape;59;g22eaf22f0ba_0_50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g22eaf22f0ba_0_50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2eaf22f0ba_0_5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O">
  <p:cSld name="BLANK_1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22eaf22f0ba_0_5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" name="Google Shape;65;g22eaf22f0ba_0_56"/>
          <p:cNvSpPr txBox="1"/>
          <p:nvPr/>
        </p:nvSpPr>
        <p:spPr>
          <a:xfrm>
            <a:off x="402150" y="4236800"/>
            <a:ext cx="8339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0">
              <a:solidFill>
                <a:schemeClr val="accent5"/>
              </a:solidFill>
              <a:latin typeface="Bebas Neue"/>
              <a:ea typeface="Bebas Neue"/>
              <a:cs typeface="Bebas Neue"/>
              <a:sym typeface="Bebas Neue"/>
            </a:endParaRPr>
          </a:p>
        </p:txBody>
      </p:sp>
      <p:sp>
        <p:nvSpPr>
          <p:cNvPr id="66" name="Google Shape;66;g22eaf22f0ba_0_56"/>
          <p:cNvSpPr txBox="1"/>
          <p:nvPr>
            <p:ph type="title"/>
          </p:nvPr>
        </p:nvSpPr>
        <p:spPr>
          <a:xfrm>
            <a:off x="311700" y="44245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>
                <a:solidFill>
                  <a:schemeClr val="accent4"/>
                </a:solidFill>
              </a:defRPr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g22eaf22f0ba_0_9"/>
          <p:cNvSpPr txBox="1"/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g22eaf22f0ba_0_9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g22eaf22f0ba_0_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200"/>
              <a:buNone/>
              <a:defRPr sz="42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1" name="Google Shape;21;g22eaf22f0ba_0_1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8735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Char char="●"/>
              <a:defRPr sz="2500"/>
            </a:lvl1pPr>
            <a:lvl2pPr indent="-3556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2pPr>
            <a:lvl3pPr indent="-3556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3pPr>
            <a:lvl4pPr indent="-3556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4pPr>
            <a:lvl5pPr indent="-3556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5pPr>
            <a:lvl6pPr indent="-3556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6pPr>
            <a:lvl7pPr indent="-3556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●"/>
              <a:defRPr sz="2000"/>
            </a:lvl7pPr>
            <a:lvl8pPr indent="-3556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○"/>
              <a:defRPr sz="2000"/>
            </a:lvl8pPr>
            <a:lvl9pPr indent="-3556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000"/>
              <a:buChar char="■"/>
              <a:defRPr sz="2000"/>
            </a:lvl9pPr>
          </a:lstStyle>
          <a:p/>
        </p:txBody>
      </p:sp>
      <p:sp>
        <p:nvSpPr>
          <p:cNvPr id="22" name="Google Shape;22;g22eaf22f0ba_0_1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22eaf22f0ba_0_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5" name="Google Shape;25;g22eaf22f0ba_0_1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g22eaf22f0ba_0_1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g22eaf22f0ba_0_16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g22eaf22f0ba_0_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3000"/>
              <a:buNone/>
              <a:defRPr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0" name="Google Shape;30;g22eaf22f0ba_0_2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22eaf22f0ba_0_24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rgbClr val="FFCC00"/>
              </a:buClr>
              <a:buSzPts val="2400"/>
              <a:buNone/>
              <a:defRPr sz="2400">
                <a:solidFill>
                  <a:srgbClr val="FFCC00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3" name="Google Shape;33;g22eaf22f0ba_0_24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g22eaf22f0ba_0_24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g22eaf22f0ba_0_28"/>
          <p:cNvSpPr txBox="1"/>
          <p:nvPr>
            <p:ph type="title"/>
          </p:nvPr>
        </p:nvSpPr>
        <p:spPr>
          <a:xfrm>
            <a:off x="524700" y="404719"/>
            <a:ext cx="8094600" cy="3222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4800"/>
              <a:buNone/>
              <a:defRPr sz="4800">
                <a:solidFill>
                  <a:schemeClr val="accent4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7" name="Google Shape;37;g22eaf22f0ba_0_2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bg>
      <p:bgPr>
        <a:solidFill>
          <a:schemeClr val="accent1"/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22eaf22f0ba_0_31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" name="Google Shape;40;g22eaf22f0ba_0_31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g22eaf22f0ba_0_31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2" name="Google Shape;42;g22eaf22f0ba_0_31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3" name="Google Shape;43;g22eaf22f0ba_0_31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800"/>
              <a:buChar char="●"/>
              <a:defRPr>
                <a:solidFill>
                  <a:srgbClr val="3D3D3D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○"/>
              <a:defRPr>
                <a:solidFill>
                  <a:srgbClr val="3D3D3D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■"/>
              <a:defRPr>
                <a:solidFill>
                  <a:srgbClr val="3D3D3D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●"/>
              <a:defRPr>
                <a:solidFill>
                  <a:srgbClr val="3D3D3D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○"/>
              <a:defRPr>
                <a:solidFill>
                  <a:srgbClr val="3D3D3D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■"/>
              <a:defRPr>
                <a:solidFill>
                  <a:srgbClr val="3D3D3D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●"/>
              <a:defRPr>
                <a:solidFill>
                  <a:srgbClr val="3D3D3D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○"/>
              <a:defRPr>
                <a:solidFill>
                  <a:srgbClr val="3D3D3D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■"/>
              <a:defRPr>
                <a:solidFill>
                  <a:srgbClr val="3D3D3D"/>
                </a:solidFill>
              </a:defRPr>
            </a:lvl9pPr>
          </a:lstStyle>
          <a:p/>
        </p:txBody>
      </p:sp>
      <p:sp>
        <p:nvSpPr>
          <p:cNvPr id="44" name="Google Shape;44;g22eaf22f0ba_0_31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 w IMG">
  <p:cSld name="Section title and description w IMG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Google Shape;46;g22eaf22f0ba_0_38"/>
          <p:cNvPicPr preferRelativeResize="0"/>
          <p:nvPr/>
        </p:nvPicPr>
        <p:blipFill rotWithShape="1">
          <a:blip r:embed="rId2">
            <a:alphaModFix/>
          </a:blip>
          <a:srcRect b="0" l="16605" r="33394" t="0"/>
          <a:stretch/>
        </p:blipFill>
        <p:spPr>
          <a:xfrm>
            <a:off x="2101" y="1"/>
            <a:ext cx="4572005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g22eaf22f0ba_0_38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8" name="Google Shape;48;g22eaf22f0ba_0_38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rgbClr val="3D3D3D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9" name="Google Shape;49;g22eaf22f0ba_0_38"/>
          <p:cNvSpPr txBox="1"/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50" name="Google Shape;50;g22eaf22f0ba_0_38"/>
          <p:cNvSpPr txBox="1"/>
          <p:nvPr>
            <p:ph idx="1" type="subTitle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1" name="Google Shape;51;g22eaf22f0ba_0_38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800"/>
              <a:buChar char="●"/>
              <a:defRPr>
                <a:solidFill>
                  <a:srgbClr val="3D3D3D"/>
                </a:solidFill>
              </a:defRPr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○"/>
              <a:defRPr>
                <a:solidFill>
                  <a:srgbClr val="3D3D3D"/>
                </a:solidFill>
              </a:defRPr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■"/>
              <a:defRPr>
                <a:solidFill>
                  <a:srgbClr val="3D3D3D"/>
                </a:solidFill>
              </a:defRPr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●"/>
              <a:defRPr>
                <a:solidFill>
                  <a:srgbClr val="3D3D3D"/>
                </a:solidFill>
              </a:defRPr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○"/>
              <a:defRPr>
                <a:solidFill>
                  <a:srgbClr val="3D3D3D"/>
                </a:solidFill>
              </a:defRPr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■"/>
              <a:defRPr>
                <a:solidFill>
                  <a:srgbClr val="3D3D3D"/>
                </a:solidFill>
              </a:defRPr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●"/>
              <a:defRPr>
                <a:solidFill>
                  <a:srgbClr val="3D3D3D"/>
                </a:solidFill>
              </a:defRPr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○"/>
              <a:defRPr>
                <a:solidFill>
                  <a:srgbClr val="3D3D3D"/>
                </a:solidFill>
              </a:defRPr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3D3D3D"/>
              </a:buClr>
              <a:buSzPts val="1400"/>
              <a:buChar char="■"/>
              <a:defRPr>
                <a:solidFill>
                  <a:srgbClr val="3D3D3D"/>
                </a:solidFill>
              </a:defRPr>
            </a:lvl9pPr>
          </a:lstStyle>
          <a:p/>
        </p:txBody>
      </p:sp>
      <p:sp>
        <p:nvSpPr>
          <p:cNvPr id="52" name="Google Shape;52;g22eaf22f0ba_0_38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  <a:defRPr b="0" i="0" sz="1000" u="none" cap="none" strike="noStrike">
                <a:solidFill>
                  <a:srgbClr val="3D3D3D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53" name="Google Shape;53;g22eaf22f0ba_0_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95201" y="4372200"/>
            <a:ext cx="585799" cy="5857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accen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2eaf22f0ba_0_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Bebas Neue"/>
              <a:buNone/>
              <a:defRPr b="0" i="0" sz="3000" u="none" cap="none" strike="noStrike">
                <a:solidFill>
                  <a:schemeClr val="dk1"/>
                </a:solidFill>
                <a:latin typeface="Bebas Neue"/>
                <a:ea typeface="Bebas Neue"/>
                <a:cs typeface="Bebas Neue"/>
                <a:sym typeface="Bebas Neue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b="0" i="0" sz="3000" u="none" cap="none" strike="noStrik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/>
        </p:txBody>
      </p:sp>
      <p:sp>
        <p:nvSpPr>
          <p:cNvPr id="11" name="Google Shape;11;g22eaf22f0ba_0_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800"/>
              <a:buFont typeface="Open Sans"/>
              <a:buChar char="●"/>
              <a:defRPr b="0" i="0" sz="18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●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○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400"/>
              <a:buFont typeface="Open Sans"/>
              <a:buChar char="■"/>
              <a:defRPr b="0" i="0" sz="1400" u="none" cap="none" strike="noStrike">
                <a:solidFill>
                  <a:srgbClr val="FFFFFF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2" name="Google Shape;12;g22eaf22f0ba_0_2"/>
          <p:cNvSpPr txBox="1"/>
          <p:nvPr>
            <p:ph idx="12" type="sldNum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drive.google.com/file/d/1F_054CE4sQ0qXrPZcRkdu15OGdmE5NqV/view" TargetMode="External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F_054CE4sQ0qXrPZcRkdu15OGdmE5NqV/view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2" title="the power of calling - documentary.mp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5875" y="461275"/>
            <a:ext cx="649224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2"/>
          <p:cNvSpPr txBox="1"/>
          <p:nvPr>
            <p:ph type="title"/>
          </p:nvPr>
        </p:nvSpPr>
        <p:spPr>
          <a:xfrm>
            <a:off x="311700" y="44245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Reachable Reconciliation TalkSheets</a:t>
            </a:r>
            <a:endParaRPr/>
          </a:p>
        </p:txBody>
      </p:sp>
      <p:sp>
        <p:nvSpPr>
          <p:cNvPr id="79" name="Google Shape;79;p2"/>
          <p:cNvSpPr txBox="1"/>
          <p:nvPr/>
        </p:nvSpPr>
        <p:spPr>
          <a:xfrm>
            <a:off x="1325875" y="461274"/>
            <a:ext cx="6492240" cy="38319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sng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Think About…</a:t>
            </a:r>
            <a:endParaRPr b="0" i="0" sz="280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Think about a time when you met a new group of people (job, sports team, class, neighborhood group)—how did you discover the “culture” of the group? </a:t>
            </a:r>
            <a:endParaRPr b="0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Are you usually able to quickly fit in to a new group, or is it usually a slower process? Why?</a:t>
            </a:r>
            <a:endParaRPr b="0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If you’re the new person, what steps do you take to get to know those around you?</a:t>
            </a:r>
            <a:endParaRPr b="0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Which is more important for you—learning about culture of a new group of people, or finding things that make you feel safe and comfortable? Why?</a:t>
            </a:r>
            <a:endParaRPr b="0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3" title="the power of calling - documentary.mp4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25875" y="461275"/>
            <a:ext cx="649224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3"/>
          <p:cNvSpPr txBox="1"/>
          <p:nvPr>
            <p:ph type="title"/>
          </p:nvPr>
        </p:nvSpPr>
        <p:spPr>
          <a:xfrm>
            <a:off x="311700" y="44245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en-US"/>
              <a:t>Reachable Reconciliation TalkSheets</a:t>
            </a:r>
            <a:endParaRPr/>
          </a:p>
        </p:txBody>
      </p:sp>
      <p:sp>
        <p:nvSpPr>
          <p:cNvPr id="87" name="Google Shape;87;p3"/>
          <p:cNvSpPr txBox="1"/>
          <p:nvPr/>
        </p:nvSpPr>
        <p:spPr>
          <a:xfrm>
            <a:off x="1325875" y="461274"/>
            <a:ext cx="6492240" cy="343696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2800" u="sng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Consider…</a:t>
            </a:r>
            <a:endParaRPr b="1" i="0" sz="280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</a:t>
            </a:r>
            <a:r>
              <a:rPr b="1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Learn stories.</a:t>
            </a: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</a:t>
            </a:r>
            <a:r>
              <a:rPr b="1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Find out what is most important.</a:t>
            </a: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</a:t>
            </a:r>
            <a:r>
              <a:rPr b="1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Who can be a helpful guide to your new relational culture?</a:t>
            </a: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 b="0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• </a:t>
            </a:r>
            <a:r>
              <a:rPr b="1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“That’s how I’ve always done it” doesn’t work when you’re not in the place you’ve always done it.</a:t>
            </a:r>
            <a: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b="1" i="0" lang="en-US" sz="1950" u="none" cap="none" strike="noStrike">
                <a:solidFill>
                  <a:schemeClr val="accent5"/>
                </a:solidFill>
                <a:latin typeface="Calibri"/>
                <a:ea typeface="Calibri"/>
                <a:cs typeface="Calibri"/>
                <a:sym typeface="Calibri"/>
              </a:rPr>
              <a:t>Which of these suggestions resonates the most with you, and why?</a:t>
            </a:r>
            <a:endParaRPr b="1" i="0" sz="195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000" u="none" cap="none" strike="noStrike">
              <a:solidFill>
                <a:schemeClr val="accent5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-US"/>
              <a:t>Questions</a:t>
            </a:r>
            <a:endParaRPr/>
          </a:p>
        </p:txBody>
      </p:sp>
      <p:sp>
        <p:nvSpPr>
          <p:cNvPr id="94" name="Google Shape;94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• When you were the “new person” how did you adapt?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t/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• What was the biggest change you had to make to fit into a new relational culture? Looking back, what would you do differently, and why?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t/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• In your mind, what are the limitations to Paul’s statement: “I have become all things to all people, so that I may by every possible means save some”?</a:t>
            </a:r>
            <a:endParaRPr/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t/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rPr b="1" lang="en-US" sz="2000">
                <a:latin typeface="Calibri"/>
                <a:ea typeface="Calibri"/>
                <a:cs typeface="Calibri"/>
                <a:sym typeface="Calibri"/>
              </a:rPr>
              <a:t>• If someone new were to join one of your relational cultures, what piece of advice would you give them? Why?</a:t>
            </a:r>
            <a:endParaRPr b="1" sz="20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5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RR TalkSheets THEME">
  <a:themeElements>
    <a:clrScheme name="Slate">
      <a:dk1>
        <a:srgbClr val="FFFFFF"/>
      </a:dk1>
      <a:lt1>
        <a:srgbClr val="3D3D3D"/>
      </a:lt1>
      <a:dk2>
        <a:srgbClr val="9E9E9E"/>
      </a:dk2>
      <a:lt2>
        <a:srgbClr val="E0E0E0"/>
      </a:lt2>
      <a:accent1>
        <a:srgbClr val="3D3D3D"/>
      </a:accent1>
      <a:accent2>
        <a:srgbClr val="3B8FAD"/>
      </a:accent2>
      <a:accent3>
        <a:srgbClr val="CACACA"/>
      </a:accent3>
      <a:accent4>
        <a:srgbClr val="FFFFFF"/>
      </a:accent4>
      <a:accent5>
        <a:srgbClr val="FFFFFF"/>
      </a:accent5>
      <a:accent6>
        <a:srgbClr val="F5F5F5"/>
      </a:accent6>
      <a:hlink>
        <a:srgbClr val="FF0000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96F5AEBB81F454CB2714AE762C6EF12" ma:contentTypeVersion="12" ma:contentTypeDescription="Create a new document." ma:contentTypeScope="" ma:versionID="0aca072b20b3ba7833cb23531d0f22cb">
  <xsd:schema xmlns:xsd="http://www.w3.org/2001/XMLSchema" xmlns:xs="http://www.w3.org/2001/XMLSchema" xmlns:p="http://schemas.microsoft.com/office/2006/metadata/properties" xmlns:ns2="fd1627c2-3e44-489e-a2e7-0c4ce70594ae" xmlns:ns3="d2d1f780-1371-49c5-b881-73a509026cae" targetNamespace="http://schemas.microsoft.com/office/2006/metadata/properties" ma:root="true" ma:fieldsID="7086dc52ecc46fd7de42715ccf171dde" ns2:_="" ns3:_="">
    <xsd:import namespace="fd1627c2-3e44-489e-a2e7-0c4ce70594ae"/>
    <xsd:import namespace="d2d1f780-1371-49c5-b881-73a509026ca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1627c2-3e44-489e-a2e7-0c4ce70594a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3c402c1f-e8e8-4008-8e47-e35fd726dfc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2d1f780-1371-49c5-b881-73a509026cae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64021385-1c27-4fc9-82eb-9e7516a702a9}" ma:internalName="TaxCatchAll" ma:showField="CatchAllData" ma:web="d2d1f780-1371-49c5-b881-73a509026ca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d1627c2-3e44-489e-a2e7-0c4ce70594ae">
      <Terms xmlns="http://schemas.microsoft.com/office/infopath/2007/PartnerControls"/>
    </lcf76f155ced4ddcb4097134ff3c332f>
    <TaxCatchAll xmlns="d2d1f780-1371-49c5-b881-73a509026cae" xsi:nil="true"/>
  </documentManagement>
</p:properties>
</file>

<file path=customXml/itemProps1.xml><?xml version="1.0" encoding="utf-8"?>
<ds:datastoreItem xmlns:ds="http://schemas.openxmlformats.org/officeDocument/2006/customXml" ds:itemID="{CDAE9324-B7CC-4BB4-A5E6-107E22C43A81}"/>
</file>

<file path=customXml/itemProps2.xml><?xml version="1.0" encoding="utf-8"?>
<ds:datastoreItem xmlns:ds="http://schemas.openxmlformats.org/officeDocument/2006/customXml" ds:itemID="{177DECC0-30EE-44DA-95D5-40199986B771}"/>
</file>

<file path=customXml/itemProps3.xml><?xml version="1.0" encoding="utf-8"?>
<ds:datastoreItem xmlns:ds="http://schemas.openxmlformats.org/officeDocument/2006/customXml" ds:itemID="{7DA30079-6B35-4455-A79E-91936F75CD04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0x010100096F5AEBB81F454CB2714AE762C6EF12</vt:lpwstr>
  </property>
</Properties>
</file>